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77" r:id="rId6"/>
    <p:sldId id="293" r:id="rId7"/>
    <p:sldId id="294" r:id="rId8"/>
    <p:sldId id="295" r:id="rId9"/>
    <p:sldId id="306" r:id="rId10"/>
    <p:sldId id="290" r:id="rId11"/>
    <p:sldId id="296" r:id="rId12"/>
    <p:sldId id="297" r:id="rId13"/>
    <p:sldId id="264" r:id="rId14"/>
    <p:sldId id="298" r:id="rId15"/>
    <p:sldId id="291" r:id="rId16"/>
    <p:sldId id="300" r:id="rId17"/>
    <p:sldId id="268" r:id="rId18"/>
    <p:sldId id="301" r:id="rId19"/>
    <p:sldId id="304" r:id="rId20"/>
    <p:sldId id="305" r:id="rId21"/>
    <p:sldId id="262" r:id="rId22"/>
    <p:sldId id="279" r:id="rId23"/>
    <p:sldId id="292" r:id="rId24"/>
    <p:sldId id="302" r:id="rId25"/>
    <p:sldId id="303" r:id="rId26"/>
    <p:sldId id="27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>
        <p:scale>
          <a:sx n="50" d="100"/>
          <a:sy n="50" d="100"/>
        </p:scale>
        <p:origin x="1284" y="22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11/21/2024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eg>
</file>

<file path=ppt/media/image29.jpe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11/21/2024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2586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736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117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302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949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424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184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614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71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25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10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07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9.png"/><Relationship Id="rId4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jillanisofttech/updated-resume-dataset" TargetMode="External"/><Relationship Id="rId7" Type="http://schemas.openxmlformats.org/officeDocument/2006/relationships/image" Target="../media/image3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kaggle.com/datasets/avishekmajhi/resume-dataset" TargetMode="External"/><Relationship Id="rId5" Type="http://schemas.openxmlformats.org/officeDocument/2006/relationships/hyperlink" Target="https://www.kaggle.com/datasets/jithinjagadeesh/resume-dataset" TargetMode="External"/><Relationship Id="rId4" Type="http://schemas.openxmlformats.org/officeDocument/2006/relationships/hyperlink" Target="https://www.kaggle.com/datasets/snehaanbhawal/resume-datase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7086" y="481975"/>
            <a:ext cx="7673978" cy="35905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RESUME INSIGHTS</a:t>
            </a:r>
            <a:br>
              <a:rPr lang="en-US" dirty="0"/>
            </a:br>
            <a:r>
              <a:rPr lang="en-US" dirty="0"/>
              <a:t>AND    </a:t>
            </a:r>
            <a:br>
              <a:rPr lang="en-US" dirty="0"/>
            </a:br>
            <a:r>
              <a:rPr lang="en-US" dirty="0"/>
              <a:t>OPTIMIZATION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9C182-E82F-7530-3ACD-ED98B143ABB9}"/>
              </a:ext>
            </a:extLst>
          </p:cNvPr>
          <p:cNvSpPr txBox="1"/>
          <p:nvPr/>
        </p:nvSpPr>
        <p:spPr>
          <a:xfrm>
            <a:off x="5976257" y="4517571"/>
            <a:ext cx="6041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Capstone Project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Presented to Prof. </a:t>
            </a:r>
            <a:r>
              <a:rPr lang="en-US" sz="2400" b="1" dirty="0" err="1">
                <a:solidFill>
                  <a:schemeClr val="bg1"/>
                </a:solidFill>
              </a:rPr>
              <a:t>Chaoji</a:t>
            </a:r>
            <a:r>
              <a:rPr lang="en-US" sz="2400" b="1" dirty="0">
                <a:solidFill>
                  <a:schemeClr val="bg1"/>
                </a:solidFill>
              </a:rPr>
              <a:t> Wang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By,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Sreya Sree Siloju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136525"/>
            <a:ext cx="9866540" cy="777875"/>
          </a:xfrm>
        </p:spPr>
        <p:txBody>
          <a:bodyPr anchor="t">
            <a:normAutofit/>
          </a:bodyPr>
          <a:lstStyle/>
          <a:p>
            <a:r>
              <a:rPr lang="en-US" dirty="0"/>
              <a:t>DATA DISTRIBUTION</a:t>
            </a:r>
          </a:p>
        </p:txBody>
      </p:sp>
      <p:pic>
        <p:nvPicPr>
          <p:cNvPr id="5" name="Picture 4" descr="A graph of data with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BD68FA29-5955-D02E-958C-C200CB8A6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792" y="914400"/>
            <a:ext cx="7777413" cy="580707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23CA7-2BB8-9D4A-3533-3525C0B3F998}"/>
              </a:ext>
            </a:extLst>
          </p:cNvPr>
          <p:cNvSpPr txBox="1"/>
          <p:nvPr/>
        </p:nvSpPr>
        <p:spPr>
          <a:xfrm>
            <a:off x="1068704" y="1412477"/>
            <a:ext cx="2852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1. BAR PLOT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831" y="920295"/>
            <a:ext cx="9866540" cy="777875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2</a:t>
            </a:r>
            <a:r>
              <a:rPr lang="en-US" sz="2000" b="1" dirty="0">
                <a:solidFill>
                  <a:schemeClr val="bg1"/>
                </a:solidFill>
              </a:rPr>
              <a:t>. PIE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8" name="Picture 7" descr="A colorful pie chart with numbers and text">
            <a:extLst>
              <a:ext uri="{FF2B5EF4-FFF2-40B4-BE49-F238E27FC236}">
                <a16:creationId xmlns:a16="http://schemas.microsoft.com/office/drawing/2014/main" id="{B1112D61-23EA-99BB-1BA4-5CF5E5447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114" y="133577"/>
            <a:ext cx="7293429" cy="659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93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7314" y="461757"/>
            <a:ext cx="7222671" cy="914400"/>
          </a:xfrm>
        </p:spPr>
        <p:txBody>
          <a:bodyPr>
            <a:normAutofit/>
          </a:bodyPr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8829" y="1648299"/>
            <a:ext cx="6449785" cy="4861358"/>
          </a:xfrm>
        </p:spPr>
        <p:txBody>
          <a:bodyPr/>
          <a:lstStyle/>
          <a:p>
            <a:r>
              <a:rPr lang="en-US" b="1" dirty="0"/>
              <a:t>Step 1: Resume Cleaning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Unnecessary punctuations, white spaces, ASCII values etc. are removed.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URLs, Social Media elements are removed which don’t contribute any value.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A plain text with free of any unnecessary characters is retrieved.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461757"/>
            <a:ext cx="7222671" cy="91440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+mn-lt"/>
              </a:rPr>
              <a:t>Contd</a:t>
            </a:r>
            <a:r>
              <a:rPr lang="en-US" dirty="0">
                <a:latin typeface="+mn-lt"/>
              </a:rPr>
              <a:t>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2110" y="1674051"/>
            <a:ext cx="6449785" cy="4861358"/>
          </a:xfrm>
        </p:spPr>
        <p:txBody>
          <a:bodyPr/>
          <a:lstStyle/>
          <a:p>
            <a:r>
              <a:rPr lang="en-US" b="1" dirty="0"/>
              <a:t>Step 2: Skill extraction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Most common words used in each resume category are obtained.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Each of the words is vectorized using </a:t>
            </a:r>
            <a:r>
              <a:rPr lang="en-US" b="1" dirty="0"/>
              <a:t>TFID Vectorizer</a:t>
            </a:r>
            <a:r>
              <a:rPr lang="en-US" dirty="0"/>
              <a:t> and the categories are encoded using </a:t>
            </a:r>
            <a:r>
              <a:rPr lang="en-US" b="1" dirty="0"/>
              <a:t>Label Encoder</a:t>
            </a:r>
            <a:r>
              <a:rPr lang="en-US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4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417141"/>
            <a:ext cx="9389288" cy="823830"/>
          </a:xfrm>
        </p:spPr>
        <p:txBody>
          <a:bodyPr/>
          <a:lstStyle/>
          <a:p>
            <a:r>
              <a:rPr lang="en-US" dirty="0"/>
              <a:t>PREDICTIVE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47724" y="1045029"/>
            <a:ext cx="9167133" cy="5676446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2400" b="1" dirty="0">
              <a:solidFill>
                <a:schemeClr val="accent1"/>
              </a:solidFill>
            </a:endParaRPr>
          </a:p>
          <a:p>
            <a:r>
              <a:rPr lang="en-US" sz="2400" b="1" dirty="0">
                <a:solidFill>
                  <a:schemeClr val="accent1"/>
                </a:solidFill>
              </a:rPr>
              <a:t>RESUME CATEGORIZATION</a:t>
            </a:r>
          </a:p>
          <a:p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Categorize resumes based on common words extracted using Machine Learning models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Built multiple models to analyze and categorize resumes as per input features.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Models Used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Support Vector Machine (Linear, RBF)</a:t>
            </a:r>
          </a:p>
          <a:p>
            <a:pPr lvl="1"/>
            <a:r>
              <a:rPr lang="en-US" sz="2000" dirty="0"/>
              <a:t>Naive Bayes Multinomial</a:t>
            </a:r>
          </a:p>
          <a:p>
            <a:pPr lvl="1"/>
            <a:r>
              <a:rPr lang="en-US" sz="2000" dirty="0"/>
              <a:t>Random Forest Classifier</a:t>
            </a:r>
          </a:p>
          <a:p>
            <a:pPr lvl="1"/>
            <a:r>
              <a:rPr lang="en-US" sz="2000" dirty="0"/>
              <a:t>Decision Tree Classifier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/>
              <a:t>Framework</a:t>
            </a:r>
            <a:r>
              <a:rPr lang="en-US" sz="2000" dirty="0"/>
              <a:t>: </a:t>
            </a:r>
            <a:r>
              <a:rPr lang="en-US" sz="2000" b="1" dirty="0" err="1"/>
              <a:t>OneVsRestClassifier</a:t>
            </a:r>
            <a:r>
              <a:rPr lang="en-US" sz="2000" dirty="0"/>
              <a:t> for multi-class classification.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498783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METRICS from 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87E361E-05BE-32B8-8694-C27704F31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9" y="1415143"/>
            <a:ext cx="5399314" cy="5214257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97104" y="2454728"/>
            <a:ext cx="4515035" cy="3505200"/>
          </a:xfrm>
        </p:spPr>
        <p:txBody>
          <a:bodyPr>
            <a:normAutofit/>
          </a:bodyPr>
          <a:lstStyle/>
          <a:p>
            <a:r>
              <a:rPr lang="en-US" dirty="0"/>
              <a:t>Among all evaluated models, the </a:t>
            </a:r>
            <a:r>
              <a:rPr lang="en-US" b="1" dirty="0"/>
              <a:t>SVM model with RBF kernel</a:t>
            </a:r>
            <a:r>
              <a:rPr lang="en-US" dirty="0"/>
              <a:t> achieved the highest accuracy.</a:t>
            </a:r>
          </a:p>
          <a:p>
            <a:r>
              <a:rPr lang="en-US" dirty="0"/>
              <a:t>This model is selected for future predictions of resume categories.</a:t>
            </a:r>
          </a:p>
          <a:p>
            <a:r>
              <a:rPr lang="en-US" dirty="0"/>
              <a:t>Its superior performance ensures precise categorization for enhanced resume insights.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1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CONFUSION MATRIX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pic>
        <p:nvPicPr>
          <p:cNvPr id="5" name="Picture 4" descr="A purple square with white text&#10;&#10;Description automatically generated">
            <a:extLst>
              <a:ext uri="{FF2B5EF4-FFF2-40B4-BE49-F238E27FC236}">
                <a16:creationId xmlns:a16="http://schemas.microsoft.com/office/drawing/2014/main" id="{A8C3BD6B-3908-4FA9-D59F-17F8AA54BC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880" r="4" b="3489"/>
          <a:stretch/>
        </p:blipFill>
        <p:spPr>
          <a:xfrm>
            <a:off x="619334" y="1816100"/>
            <a:ext cx="5853298" cy="443230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608260" y="2400300"/>
            <a:ext cx="4515035" cy="2667000"/>
          </a:xfrm>
        </p:spPr>
        <p:txBody>
          <a:bodyPr>
            <a:normAutofit/>
          </a:bodyPr>
          <a:lstStyle/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Balanced or Imbalanced Classes: </a:t>
            </a:r>
            <a:r>
              <a:rPr lang="en-US" dirty="0"/>
              <a:t>Imbalanced</a:t>
            </a:r>
          </a:p>
          <a:p>
            <a:pPr marL="285750" indent="-285750">
              <a:buFont typeface="+mj-lt"/>
              <a:buAutoNum type="arabicPeriod"/>
            </a:pPr>
            <a:r>
              <a:rPr lang="en-US" b="1" dirty="0"/>
              <a:t>Trade-Offs</a:t>
            </a:r>
            <a:r>
              <a:rPr lang="en-US" dirty="0"/>
              <a:t>: Increasing </a:t>
            </a:r>
            <a:r>
              <a:rPr lang="en-US" b="1" dirty="0"/>
              <a:t>recall</a:t>
            </a:r>
            <a:r>
              <a:rPr lang="en-US" dirty="0"/>
              <a:t> might reduce </a:t>
            </a:r>
            <a:r>
              <a:rPr lang="en-US" b="1" dirty="0"/>
              <a:t>precision</a:t>
            </a:r>
            <a:r>
              <a:rPr lang="en-US" dirty="0"/>
              <a:t>, and vice versa. The confusion matrix helps analyze this trade-off.</a:t>
            </a:r>
          </a:p>
        </p:txBody>
      </p:sp>
    </p:spTree>
    <p:extLst>
      <p:ext uri="{BB962C8B-B14F-4D97-AF65-F5344CB8AC3E}">
        <p14:creationId xmlns:p14="http://schemas.microsoft.com/office/powerpoint/2010/main" val="4262396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SCATTER PLOT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8" name="Picture 7" descr="A graph with a red line&#10;&#10;Description automatically generated">
            <a:extLst>
              <a:ext uri="{FF2B5EF4-FFF2-40B4-BE49-F238E27FC236}">
                <a16:creationId xmlns:a16="http://schemas.microsoft.com/office/drawing/2014/main" id="{DFD78FBA-C7D4-090B-85AB-E65C9389E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99" y="1905000"/>
            <a:ext cx="6214561" cy="4396796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608260" y="1905000"/>
            <a:ext cx="4515035" cy="350520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scatter plot compares </a:t>
            </a:r>
            <a:r>
              <a:rPr lang="en-US" b="1" dirty="0"/>
              <a:t>true values (X-axis)</a:t>
            </a:r>
            <a:r>
              <a:rPr lang="en-US" dirty="0"/>
              <a:t> and </a:t>
            </a:r>
            <a:r>
              <a:rPr lang="en-US" b="1" dirty="0"/>
              <a:t>predicted values (Y-axis)</a:t>
            </a:r>
            <a:r>
              <a:rPr lang="en-US" dirty="0"/>
              <a:t>, with a </a:t>
            </a:r>
            <a:r>
              <a:rPr lang="en-US" b="1" dirty="0"/>
              <a:t>red dashed line</a:t>
            </a:r>
            <a:r>
              <a:rPr lang="en-US" dirty="0"/>
              <a:t> indicating perfect alignment.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Points near the red line show accurate predictions, while outliers suggest areas for improvement.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clustering of points around the red line suggests the model is well-suited for predicting the categories.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02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2332" y="622693"/>
            <a:ext cx="7606895" cy="734333"/>
          </a:xfrm>
        </p:spPr>
        <p:txBody>
          <a:bodyPr/>
          <a:lstStyle/>
          <a:p>
            <a:r>
              <a:rPr lang="en-US" dirty="0"/>
              <a:t>SKILL MATCHING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12332" y="1928072"/>
            <a:ext cx="7606895" cy="4020518"/>
          </a:xfrm>
        </p:spPr>
        <p:txBody>
          <a:bodyPr>
            <a:normAutofit/>
          </a:bodyPr>
          <a:lstStyle/>
          <a:p>
            <a:r>
              <a:rPr lang="en-US" sz="2000" dirty="0"/>
              <a:t>Predefined skills for each job category are sourced from trusted web resources.</a:t>
            </a:r>
          </a:p>
          <a:p>
            <a:r>
              <a:rPr lang="en-US" sz="2000" dirty="0"/>
              <a:t>Extracted skills from resumes are matched against these predefined lists.</a:t>
            </a:r>
          </a:p>
          <a:p>
            <a:r>
              <a:rPr lang="en-US" sz="2000" dirty="0"/>
              <a:t>The retrieved skills are then compared with job descriptions provided by companies.</a:t>
            </a:r>
          </a:p>
          <a:p>
            <a:r>
              <a:rPr lang="en-US" sz="2000" dirty="0"/>
              <a:t>This comparison identifies gaps or mismatches, allowing individuals to tailor their resumes to better align with the job requirements.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41682"/>
            <a:ext cx="9866540" cy="943575"/>
          </a:xfrm>
        </p:spPr>
        <p:txBody>
          <a:bodyPr>
            <a:normAutofit fontScale="90000"/>
          </a:bodyPr>
          <a:lstStyle/>
          <a:p>
            <a:r>
              <a:rPr lang="en-US" dirty="0"/>
              <a:t>Research Questions</a:t>
            </a:r>
            <a:br>
              <a:rPr lang="en-US" dirty="0"/>
            </a:br>
            <a:r>
              <a:rPr lang="en-US" sz="3100" b="0" dirty="0"/>
              <a:t>ANSWERED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4" y="2264227"/>
            <a:ext cx="9452883" cy="3635831"/>
          </a:xfrm>
        </p:spPr>
        <p:txBody>
          <a:bodyPr>
            <a:norm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Avenir Next LT Pro" panose="020B0504020202020204" pitchFamily="34" charset="0"/>
              </a:rPr>
              <a:t>Model Effectiveness</a:t>
            </a:r>
            <a:r>
              <a:rPr lang="en-US" sz="2000" b="0" i="0" dirty="0">
                <a:effectLst/>
                <a:latin typeface="Avenir Next LT Pro" panose="020B0504020202020204" pitchFamily="34" charset="0"/>
              </a:rPr>
              <a:t>: How effectively does the model identify skill gaps between a candidate's resume and industry-standard requirements?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000" b="0" i="0" dirty="0">
              <a:effectLst/>
              <a:latin typeface="Avenir Next LT Pro" panose="020B05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Avenir Next LT Pro" panose="020B0504020202020204" pitchFamily="34" charset="0"/>
              </a:rPr>
              <a:t>Handing Multiple Resumes</a:t>
            </a:r>
            <a:r>
              <a:rPr lang="en-US" sz="2000" b="0" i="0" dirty="0">
                <a:effectLst/>
                <a:latin typeface="Avenir Next LT Pro" panose="020B0504020202020204" pitchFamily="34" charset="0"/>
              </a:rPr>
              <a:t>: How well does the model handle various resume structures and formats when extracting relevant information?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000" b="0" i="0" dirty="0">
              <a:effectLst/>
              <a:latin typeface="Avenir Next LT Pro" panose="020B05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Avenir Next LT Pro" panose="020B0504020202020204" pitchFamily="34" charset="0"/>
              </a:rPr>
              <a:t>Skill Upgrade Recommendation</a:t>
            </a:r>
            <a:r>
              <a:rPr lang="en-US" sz="2000" b="0" i="0" dirty="0">
                <a:effectLst/>
                <a:latin typeface="Avenir Next LT Pro" panose="020B0504020202020204" pitchFamily="34" charset="0"/>
              </a:rPr>
              <a:t>: How accurately can the model predict suitable job roles based on the skills and experience presented in the resumes?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421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712" y="1176533"/>
            <a:ext cx="5072743" cy="811924"/>
          </a:xfrm>
        </p:spPr>
        <p:txBody>
          <a:bodyPr>
            <a:normAutofit/>
          </a:bodyPr>
          <a:lstStyle/>
          <a:p>
            <a:r>
              <a:rPr lang="en-US" dirty="0"/>
              <a:t>CONTENTS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2503713"/>
            <a:ext cx="6028644" cy="333102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What is resume screening?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Why resume screening?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How resume screening?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How resume screening helps?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STREAMLIT APP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/>
          <a:p>
            <a:r>
              <a:rPr lang="en-US" dirty="0"/>
              <a:t>Built using </a:t>
            </a:r>
            <a:r>
              <a:rPr lang="en-US" b="1" dirty="0" err="1"/>
              <a:t>Streamlit</a:t>
            </a:r>
            <a:r>
              <a:rPr lang="en-US" dirty="0"/>
              <a:t> to provide an interactive and user-friendly experience.</a:t>
            </a:r>
          </a:p>
          <a:p>
            <a:r>
              <a:rPr lang="en-US" dirty="0"/>
              <a:t>Allows users to </a:t>
            </a:r>
            <a:r>
              <a:rPr lang="en-US" b="1" dirty="0"/>
              <a:t>upload resumes</a:t>
            </a:r>
            <a:r>
              <a:rPr lang="en-US" dirty="0"/>
              <a:t> for automated analysis.</a:t>
            </a:r>
          </a:p>
          <a:p>
            <a:r>
              <a:rPr lang="en-US" dirty="0"/>
              <a:t>Compares </a:t>
            </a:r>
            <a:r>
              <a:rPr lang="en-US" b="1" dirty="0"/>
              <a:t>resume skills with job descriptions</a:t>
            </a:r>
            <a:r>
              <a:rPr lang="en-US" dirty="0"/>
              <a:t> to identify skill gaps.</a:t>
            </a:r>
          </a:p>
          <a:p>
            <a:r>
              <a:rPr lang="en-US" dirty="0"/>
              <a:t>Provides insights on whether the user is </a:t>
            </a:r>
            <a:r>
              <a:rPr lang="en-US" b="1" dirty="0"/>
              <a:t>ready to apply</a:t>
            </a:r>
            <a:r>
              <a:rPr lang="en-US" dirty="0"/>
              <a:t> or needs to improve skills.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DFD11C9-52FB-46FD-CD6F-8D09DFB32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170" y="2090057"/>
            <a:ext cx="5910943" cy="388614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4" y="296745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Contd..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FD11C9-52FB-46FD-CD6F-8D09DFB32E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1734" y="1362333"/>
            <a:ext cx="10081323" cy="5048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02601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4" y="296745"/>
            <a:ext cx="9389288" cy="1362456"/>
          </a:xfrm>
        </p:spPr>
        <p:txBody>
          <a:bodyPr anchor="t">
            <a:normAutofit/>
          </a:bodyPr>
          <a:lstStyle/>
          <a:p>
            <a:r>
              <a:rPr lang="en-US" dirty="0"/>
              <a:t>Contd..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2D12F81D-F5CE-7C1D-7B4F-E81384F234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224" y="1001485"/>
            <a:ext cx="10660071" cy="571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3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8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dirty="0"/>
              <a:t>Queries are welcomed!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B089-1784-3058-66EC-BD5DCA247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9343" y="1099458"/>
            <a:ext cx="7641771" cy="1045028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WHAT??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28A8D6-6F3E-6980-0388-ED191CFE789F}"/>
              </a:ext>
            </a:extLst>
          </p:cNvPr>
          <p:cNvSpPr txBox="1"/>
          <p:nvPr/>
        </p:nvSpPr>
        <p:spPr>
          <a:xfrm>
            <a:off x="4539343" y="2994053"/>
            <a:ext cx="753291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</a:t>
            </a:r>
            <a:r>
              <a:rPr lang="en-US" sz="2000" b="0" dirty="0">
                <a:solidFill>
                  <a:schemeClr val="bg1"/>
                </a:solidFill>
                <a:latin typeface="+mn-lt"/>
              </a:rPr>
              <a:t>nalyzing resumes to extract key details like skills, experience, and education.</a:t>
            </a: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latin typeface="+mn-lt"/>
              </a:rPr>
              <a:t>Improving resumes to highlight relevant skills, qualifications, and achievements for specific job roles.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218" name="Picture 2" descr="How to Use &quot;What&quot; in the English Grammar | LanGeek">
            <a:extLst>
              <a:ext uri="{FF2B5EF4-FFF2-40B4-BE49-F238E27FC236}">
                <a16:creationId xmlns:a16="http://schemas.microsoft.com/office/drawing/2014/main" id="{FDCCB184-A8B7-6BB5-29F9-69E06B64B3C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8" r="27708"/>
          <a:stretch>
            <a:fillRect/>
          </a:stretch>
        </p:blipFill>
        <p:spPr bwMode="auto">
          <a:xfrm rot="18883178">
            <a:off x="268331" y="2371018"/>
            <a:ext cx="3014294" cy="450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561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B089-1784-3058-66EC-BD5DCA24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953" y="1800224"/>
            <a:ext cx="7606895" cy="2029967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b="1" kern="1200" cap="all" baseline="0" dirty="0" err="1">
                <a:latin typeface="+mj-lt"/>
                <a:ea typeface="+mj-ea"/>
                <a:cs typeface="+mj-cs"/>
              </a:rPr>
              <a:t>WHy</a:t>
            </a:r>
            <a:r>
              <a:rPr lang="en-US" b="1" kern="1200" cap="all" baseline="0" dirty="0">
                <a:latin typeface="+mj-lt"/>
                <a:ea typeface="+mj-ea"/>
                <a:cs typeface="+mj-cs"/>
              </a:rPr>
              <a:t>??</a:t>
            </a:r>
          </a:p>
        </p:txBody>
      </p:sp>
      <p:pic>
        <p:nvPicPr>
          <p:cNvPr id="10242" name="Picture 2" descr="Why vs. How Come – Jessica's English Corner">
            <a:extLst>
              <a:ext uri="{FF2B5EF4-FFF2-40B4-BE49-F238E27FC236}">
                <a16:creationId xmlns:a16="http://schemas.microsoft.com/office/drawing/2014/main" id="{CC02F501-486C-FCFD-DC8C-891C841EA595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01" r="38700" b="-1"/>
          <a:stretch/>
        </p:blipFill>
        <p:spPr bwMode="auto">
          <a:xfrm>
            <a:off x="1011337" y="9212"/>
            <a:ext cx="2029967" cy="485054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28A8D6-6F3E-6980-0388-ED191CFE789F}"/>
              </a:ext>
            </a:extLst>
          </p:cNvPr>
          <p:cNvSpPr txBox="1"/>
          <p:nvPr/>
        </p:nvSpPr>
        <p:spPr>
          <a:xfrm>
            <a:off x="3803953" y="3259138"/>
            <a:ext cx="7615274" cy="2978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ts val="2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>
                <a:solidFill>
                  <a:schemeClr val="tx2"/>
                </a:solidFill>
                <a:effectLst/>
              </a:rPr>
              <a:t>Improves Resume Shortlisting</a:t>
            </a:r>
            <a:endParaRPr lang="en-US">
              <a:solidFill>
                <a:schemeClr val="tx2"/>
              </a:solidFill>
            </a:endParaRPr>
          </a:p>
          <a:p>
            <a:pPr marL="285750" indent="-285750">
              <a:lnSpc>
                <a:spcPts val="2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>
                <a:solidFill>
                  <a:schemeClr val="tx2"/>
                </a:solidFill>
                <a:effectLst/>
              </a:rPr>
              <a:t>Reduces Time and Effort</a:t>
            </a:r>
          </a:p>
          <a:p>
            <a:pPr marL="285750" indent="-285750">
              <a:lnSpc>
                <a:spcPts val="2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>
                <a:solidFill>
                  <a:schemeClr val="tx2"/>
                </a:solidFill>
                <a:effectLst/>
              </a:rPr>
              <a:t>Enhances personalized Skill Development</a:t>
            </a:r>
          </a:p>
          <a:p>
            <a:pPr marL="285750" indent="-285750">
              <a:lnSpc>
                <a:spcPts val="2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Aligns candidates' profiles with job descriptions.</a:t>
            </a:r>
          </a:p>
          <a:p>
            <a:pPr marL="285750" indent="-285750">
              <a:lnSpc>
                <a:spcPts val="2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</p:txBody>
      </p:sp>
      <p:sp>
        <p:nvSpPr>
          <p:cNvPr id="10249" name="Slide Number Placeholder 4">
            <a:extLst>
              <a:ext uri="{FF2B5EF4-FFF2-40B4-BE49-F238E27FC236}">
                <a16:creationId xmlns:a16="http://schemas.microsoft.com/office/drawing/2014/main" id="{68BAB700-0C69-9E8D-6395-CD8A2706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83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9B089-1784-3058-66EC-BD5DCA247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0229" y="979715"/>
            <a:ext cx="7641771" cy="1045028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HOW??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E822FC-E8DC-FF46-D74B-ABCC0E8D22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28A8D6-6F3E-6980-0388-ED191CFE789F}"/>
              </a:ext>
            </a:extLst>
          </p:cNvPr>
          <p:cNvSpPr txBox="1"/>
          <p:nvPr/>
        </p:nvSpPr>
        <p:spPr>
          <a:xfrm>
            <a:off x="4441372" y="2613054"/>
            <a:ext cx="590005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bg1"/>
                </a:solidFill>
                <a:effectLst/>
              </a:rPr>
              <a:t>Data Ingestion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Data Extraction.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Data preprocessing.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Feature Engineering.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Predictive modelling 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Data visualization.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1268" name="Picture 4" descr="How to choose the right test case management tool">
            <a:extLst>
              <a:ext uri="{FF2B5EF4-FFF2-40B4-BE49-F238E27FC236}">
                <a16:creationId xmlns:a16="http://schemas.microsoft.com/office/drawing/2014/main" id="{81264225-3DE3-3FAD-3A67-456123D98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0" y="3924373"/>
            <a:ext cx="2570743" cy="257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7726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417141"/>
            <a:ext cx="9389288" cy="823830"/>
          </a:xfrm>
        </p:spPr>
        <p:txBody>
          <a:bodyPr/>
          <a:lstStyle/>
          <a:p>
            <a:r>
              <a:rPr lang="en-US" dirty="0"/>
              <a:t>Work Flow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11505" y="1114651"/>
            <a:ext cx="9167133" cy="5676446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4330F7-0F4A-DCDF-8313-8378BF22101D}"/>
              </a:ext>
            </a:extLst>
          </p:cNvPr>
          <p:cNvSpPr/>
          <p:nvPr/>
        </p:nvSpPr>
        <p:spPr>
          <a:xfrm>
            <a:off x="1047844" y="2032000"/>
            <a:ext cx="1892300" cy="1219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INGESTION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7F0EFA-3550-B65D-D5C7-096A3AB43925}"/>
              </a:ext>
            </a:extLst>
          </p:cNvPr>
          <p:cNvSpPr/>
          <p:nvPr/>
        </p:nvSpPr>
        <p:spPr>
          <a:xfrm>
            <a:off x="3904343" y="2032000"/>
            <a:ext cx="1892300" cy="1219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EXTRACTION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16708-8469-01CB-745A-781843DF6B0F}"/>
              </a:ext>
            </a:extLst>
          </p:cNvPr>
          <p:cNvSpPr/>
          <p:nvPr/>
        </p:nvSpPr>
        <p:spPr>
          <a:xfrm>
            <a:off x="6667500" y="2057400"/>
            <a:ext cx="2476500" cy="1219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PREPROCESSING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E92996-5B57-1F11-0DF4-972F42AB12EA}"/>
              </a:ext>
            </a:extLst>
          </p:cNvPr>
          <p:cNvSpPr/>
          <p:nvPr/>
        </p:nvSpPr>
        <p:spPr>
          <a:xfrm>
            <a:off x="6667500" y="4629150"/>
            <a:ext cx="2476500" cy="11838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911B21-2BDB-500D-27FB-99848D40B509}"/>
              </a:ext>
            </a:extLst>
          </p:cNvPr>
          <p:cNvSpPr/>
          <p:nvPr/>
        </p:nvSpPr>
        <p:spPr>
          <a:xfrm>
            <a:off x="3904343" y="4629149"/>
            <a:ext cx="1892300" cy="11838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PREDICTIVE MODELLING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640042-270F-A0C7-D385-6900B647586F}"/>
              </a:ext>
            </a:extLst>
          </p:cNvPr>
          <p:cNvSpPr/>
          <p:nvPr/>
        </p:nvSpPr>
        <p:spPr>
          <a:xfrm>
            <a:off x="1047844" y="4629150"/>
            <a:ext cx="1892300" cy="1219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VISUALIZATION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EA25AD-F292-BEA5-5992-B0A6D0293E75}"/>
              </a:ext>
            </a:extLst>
          </p:cNvPr>
          <p:cNvSpPr/>
          <p:nvPr/>
        </p:nvSpPr>
        <p:spPr>
          <a:xfrm>
            <a:off x="2940144" y="2527300"/>
            <a:ext cx="964199" cy="3175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4047369-30E0-8E53-109D-865A946AF365}"/>
              </a:ext>
            </a:extLst>
          </p:cNvPr>
          <p:cNvSpPr/>
          <p:nvPr/>
        </p:nvSpPr>
        <p:spPr>
          <a:xfrm>
            <a:off x="5796643" y="2527300"/>
            <a:ext cx="870857" cy="3175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80CB2F7D-7EFE-1BA7-E621-E020686F3A8D}"/>
              </a:ext>
            </a:extLst>
          </p:cNvPr>
          <p:cNvSpPr/>
          <p:nvPr/>
        </p:nvSpPr>
        <p:spPr>
          <a:xfrm>
            <a:off x="7607300" y="3276600"/>
            <a:ext cx="228600" cy="13525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1C494A13-2CD8-278A-222A-1387B20ADDFC}"/>
              </a:ext>
            </a:extLst>
          </p:cNvPr>
          <p:cNvSpPr/>
          <p:nvPr/>
        </p:nvSpPr>
        <p:spPr>
          <a:xfrm>
            <a:off x="5796643" y="5029200"/>
            <a:ext cx="870857" cy="22783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02C0491D-C573-3514-F268-E02BDC4040BF}"/>
              </a:ext>
            </a:extLst>
          </p:cNvPr>
          <p:cNvSpPr/>
          <p:nvPr/>
        </p:nvSpPr>
        <p:spPr>
          <a:xfrm>
            <a:off x="2940144" y="5029200"/>
            <a:ext cx="964199" cy="22783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08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996" y="929887"/>
            <a:ext cx="6921776" cy="979715"/>
          </a:xfrm>
        </p:spPr>
        <p:txBody>
          <a:bodyPr>
            <a:normAutofit/>
          </a:bodyPr>
          <a:lstStyle/>
          <a:p>
            <a:r>
              <a:rPr lang="en-US" dirty="0"/>
              <a:t>DATA INGESTION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996" y="2275116"/>
            <a:ext cx="6769561" cy="3429000"/>
          </a:xfrm>
        </p:spPr>
        <p:txBody>
          <a:bodyPr>
            <a:normAutofit fontScale="25000" lnSpcReduction="20000"/>
          </a:bodyPr>
          <a:lstStyle/>
          <a:p>
            <a:r>
              <a:rPr lang="en-US" sz="8000" dirty="0"/>
              <a:t>Datasets are taken from Kaggle.</a:t>
            </a:r>
          </a:p>
          <a:p>
            <a:r>
              <a:rPr lang="en-US" sz="8000" b="0" i="0" u="sng" dirty="0">
                <a:solidFill>
                  <a:schemeClr val="bg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 1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 =&gt; Size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3.11 MB 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Shape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962 X 2</a:t>
            </a:r>
          </a:p>
          <a:p>
            <a:r>
              <a:rPr lang="en-US" sz="8000" b="0" i="0" dirty="0">
                <a:solidFill>
                  <a:schemeClr val="bg1"/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 2</a:t>
            </a:r>
            <a:r>
              <a:rPr lang="en-US" sz="8000" dirty="0">
                <a:solidFill>
                  <a:schemeClr val="bg1"/>
                </a:solidFill>
              </a:rPr>
              <a:t>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=&gt; Size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118.29 MB 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Shape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2484 X 4</a:t>
            </a:r>
          </a:p>
          <a:p>
            <a:r>
              <a:rPr lang="en-US" sz="8000" b="0" i="0" u="sng" dirty="0">
                <a:solidFill>
                  <a:schemeClr val="bg1"/>
                </a:solidFill>
                <a:effectLst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 3</a:t>
            </a:r>
            <a:r>
              <a:rPr lang="en-US" sz="8000" b="0" i="0" u="sng" dirty="0">
                <a:solidFill>
                  <a:schemeClr val="bg1"/>
                </a:solidFill>
                <a:effectLst/>
              </a:rPr>
              <a:t> </a:t>
            </a:r>
            <a:r>
              <a:rPr lang="en-US" sz="8000" dirty="0">
                <a:solidFill>
                  <a:schemeClr val="bg1"/>
                </a:solidFill>
              </a:rPr>
              <a:t>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Size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338.76 KB 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Shape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400 X 2</a:t>
            </a:r>
          </a:p>
          <a:p>
            <a:r>
              <a:rPr lang="en-US" sz="8000" b="0" i="0" u="sng" dirty="0">
                <a:solidFill>
                  <a:schemeClr val="bg1"/>
                </a:solidFill>
                <a:effectLst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 4</a:t>
            </a:r>
            <a:r>
              <a:rPr lang="en-US" sz="8000" b="0" i="0" u="sng" dirty="0">
                <a:solidFill>
                  <a:schemeClr val="bg1"/>
                </a:solidFill>
                <a:effectLst/>
              </a:rPr>
              <a:t> 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Size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64.58 MB =&gt; </a:t>
            </a:r>
            <a:r>
              <a:rPr lang="en-US" sz="8000" b="1" i="0" dirty="0">
                <a:solidFill>
                  <a:schemeClr val="bg1"/>
                </a:solidFill>
                <a:effectLst/>
              </a:rPr>
              <a:t>Shape</a:t>
            </a:r>
            <a:r>
              <a:rPr lang="en-US" sz="8000" b="0" i="0" dirty="0">
                <a:solidFill>
                  <a:schemeClr val="bg1"/>
                </a:solidFill>
                <a:effectLst/>
              </a:rPr>
              <a:t>: 8234 X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996" y="254973"/>
            <a:ext cx="6921776" cy="979715"/>
          </a:xfrm>
        </p:spPr>
        <p:txBody>
          <a:bodyPr>
            <a:normAutofit/>
          </a:bodyPr>
          <a:lstStyle/>
          <a:p>
            <a:r>
              <a:rPr lang="en-US" dirty="0"/>
              <a:t>DATA EXTRACTION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996" y="1415145"/>
            <a:ext cx="7384604" cy="5187882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</a:rPr>
              <a:t>The datasets are merged into a single dataset using pandas. The </a:t>
            </a:r>
            <a:r>
              <a:rPr lang="en-US" sz="2000" dirty="0">
                <a:solidFill>
                  <a:schemeClr val="bg1"/>
                </a:solidFill>
              </a:rPr>
              <a:t>features of the merged dataset 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Shape: </a:t>
            </a:r>
            <a:r>
              <a:rPr lang="en-US" sz="2000" dirty="0">
                <a:solidFill>
                  <a:schemeClr val="bg1"/>
                </a:solidFill>
              </a:rPr>
              <a:t>24160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</a:rPr>
              <a:t>Size: 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12080 X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contents of the dataset are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i="0" dirty="0">
              <a:solidFill>
                <a:schemeClr val="bg1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49486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3266" y="5860045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13" idx="4"/>
          </p:cNvCxnSpPr>
          <p:nvPr/>
        </p:nvCxnSpPr>
        <p:spPr>
          <a:xfrm>
            <a:off x="0" y="2008250"/>
            <a:ext cx="4049486" cy="408842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37A5F4-5157-7099-B5C1-056B9734A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61948"/>
              </p:ext>
            </p:extLst>
          </p:nvPr>
        </p:nvGraphicFramePr>
        <p:xfrm>
          <a:off x="4310743" y="4417295"/>
          <a:ext cx="7805057" cy="205111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943969">
                  <a:extLst>
                    <a:ext uri="{9D8B030D-6E8A-4147-A177-3AD203B41FA5}">
                      <a16:colId xmlns:a16="http://schemas.microsoft.com/office/drawing/2014/main" val="1909703072"/>
                    </a:ext>
                  </a:extLst>
                </a:gridCol>
                <a:gridCol w="1463259">
                  <a:extLst>
                    <a:ext uri="{9D8B030D-6E8A-4147-A177-3AD203B41FA5}">
                      <a16:colId xmlns:a16="http://schemas.microsoft.com/office/drawing/2014/main" val="972171937"/>
                    </a:ext>
                  </a:extLst>
                </a:gridCol>
                <a:gridCol w="2444133">
                  <a:extLst>
                    <a:ext uri="{9D8B030D-6E8A-4147-A177-3AD203B41FA5}">
                      <a16:colId xmlns:a16="http://schemas.microsoft.com/office/drawing/2014/main" val="3945466933"/>
                    </a:ext>
                  </a:extLst>
                </a:gridCol>
                <a:gridCol w="1953696">
                  <a:extLst>
                    <a:ext uri="{9D8B030D-6E8A-4147-A177-3AD203B41FA5}">
                      <a16:colId xmlns:a16="http://schemas.microsoft.com/office/drawing/2014/main" val="1895496253"/>
                    </a:ext>
                  </a:extLst>
                </a:gridCol>
              </a:tblGrid>
              <a:tr h="548889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err="1"/>
                        <a:t>Coulmn</a:t>
                      </a:r>
                      <a:r>
                        <a:rPr lang="en-US" sz="2000" b="1" dirty="0"/>
                        <a:t>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159131"/>
                  </a:ext>
                </a:extLst>
              </a:tr>
              <a:tr h="751115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Category to which resume belongs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Java Developer, 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43872"/>
                  </a:ext>
                </a:extLst>
              </a:tr>
              <a:tr h="751115">
                <a:tc>
                  <a:txBody>
                    <a:bodyPr/>
                    <a:lstStyle/>
                    <a:p>
                      <a:r>
                        <a:rPr lang="en-US" sz="2000" dirty="0"/>
                        <a:t>Resume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Resume of an individual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241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7553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996" y="494458"/>
            <a:ext cx="6921776" cy="97971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996" y="1909602"/>
            <a:ext cx="7308404" cy="4332514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Checking of missing values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No null values detected</a:t>
            </a:r>
          </a:p>
          <a:p>
            <a:r>
              <a:rPr lang="en-US" sz="2000" b="1" i="0" dirty="0">
                <a:solidFill>
                  <a:schemeClr val="bg1"/>
                </a:solidFill>
                <a:effectLst/>
              </a:rPr>
              <a:t>Handling Duplicates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1077 duplicates are found and removed.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Identifying unique categories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65 categories are again categorized into 55 based on the roles.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47370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15AF784-2448-401C-8B57-190B78F3021D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{F1DDFDBF-E9E0-4D9B-9297-DA1A218933E0}tf33968143_win32</Template>
  <TotalTime>1118</TotalTime>
  <Words>778</Words>
  <Application>Microsoft Office PowerPoint</Application>
  <PresentationFormat>Widescreen</PresentationFormat>
  <Paragraphs>161</Paragraphs>
  <Slides>23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Avenir Next LT Pro</vt:lpstr>
      <vt:lpstr>Calibri</vt:lpstr>
      <vt:lpstr>Wingdings</vt:lpstr>
      <vt:lpstr>Custom</vt:lpstr>
      <vt:lpstr>RESUME INSIGHTS AND     OPTIMIZATION</vt:lpstr>
      <vt:lpstr>CONTENTS</vt:lpstr>
      <vt:lpstr>WHAT??</vt:lpstr>
      <vt:lpstr>WHy??</vt:lpstr>
      <vt:lpstr>HOW??</vt:lpstr>
      <vt:lpstr>Work Flow</vt:lpstr>
      <vt:lpstr>DATA INGESTION</vt:lpstr>
      <vt:lpstr>DATA EXTRACTION</vt:lpstr>
      <vt:lpstr>DATA PREPROCESSING</vt:lpstr>
      <vt:lpstr>DATA DISTRIBUTION</vt:lpstr>
      <vt:lpstr>2. PIE CHART</vt:lpstr>
      <vt:lpstr>Feature EXTRACTION</vt:lpstr>
      <vt:lpstr>Contd…</vt:lpstr>
      <vt:lpstr>PREDICTIVE ANALYSIS</vt:lpstr>
      <vt:lpstr>METRICS from models</vt:lpstr>
      <vt:lpstr>CONFUSION MATRIX</vt:lpstr>
      <vt:lpstr>SCATTER PLOT</vt:lpstr>
      <vt:lpstr>SKILL MATCHING</vt:lpstr>
      <vt:lpstr>Research Questions ANSWERED</vt:lpstr>
      <vt:lpstr>STREAMLIT APP</vt:lpstr>
      <vt:lpstr>Contd..</vt:lpstr>
      <vt:lpstr>Contd..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sreya sree siloju</dc:creator>
  <cp:lastModifiedBy>sreya sree siloju</cp:lastModifiedBy>
  <cp:revision>23</cp:revision>
  <dcterms:created xsi:type="dcterms:W3CDTF">2024-11-21T05:33:48Z</dcterms:created>
  <dcterms:modified xsi:type="dcterms:W3CDTF">2024-11-22T00:12:22Z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